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6"/>
  </p:notesMasterIdLst>
  <p:sldIdLst>
    <p:sldId id="304" r:id="rId5"/>
    <p:sldId id="277" r:id="rId6"/>
    <p:sldId id="278" r:id="rId7"/>
    <p:sldId id="280" r:id="rId8"/>
    <p:sldId id="279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5" r:id="rId21"/>
    <p:sldId id="284" r:id="rId22"/>
    <p:sldId id="306" r:id="rId23"/>
    <p:sldId id="307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FA"/>
    <a:srgbClr val="009CA8"/>
    <a:srgbClr val="FF9D00"/>
    <a:srgbClr val="F21F56"/>
    <a:srgbClr val="704DDE"/>
    <a:srgbClr val="333333"/>
    <a:srgbClr val="05C7F2"/>
    <a:srgbClr val="05E891"/>
    <a:srgbClr val="6CB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2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3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5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0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46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3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6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5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0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0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76" y="1496332"/>
            <a:ext cx="6328073" cy="4244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962" y="1875186"/>
            <a:ext cx="6328074" cy="4244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423" y="3206404"/>
            <a:ext cx="2540679" cy="169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568" y="1718940"/>
            <a:ext cx="6312861" cy="4244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5907" y="1700993"/>
            <a:ext cx="6300184" cy="4230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348" y="2230487"/>
            <a:ext cx="2549817" cy="170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4453" y="1618686"/>
            <a:ext cx="6323092" cy="4230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86" y="1496332"/>
            <a:ext cx="2552893" cy="1710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969" y="3082469"/>
            <a:ext cx="2540679" cy="169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488" y="1904894"/>
            <a:ext cx="2540678" cy="1697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625" y="2230487"/>
            <a:ext cx="2549817" cy="1703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5544" y="3019687"/>
            <a:ext cx="2494375" cy="1678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250711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კითხულობს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ბარათს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თითოეული გუნდი: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249037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ირჩევს პოზიციას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23432" y="5166413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იქმნება ლარის ისტორიის სრული ქრონოლოგიური სურათი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248116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ატრიალებს ბარათს და ამოწმებს თარიღს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292404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292404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3054782" y="3993660"/>
            <a:ext cx="1534820" cy="698323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წინ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055696" y="4116577"/>
            <a:ext cx="1493435" cy="682523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ბარათებს შორის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6848093" y="4020258"/>
            <a:ext cx="1495232" cy="631159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ბარათების შემდეგ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6654222" y="3475046"/>
            <a:ext cx="475814" cy="569608"/>
          </a:xfrm>
          <a:prstGeom prst="rect">
            <a:avLst/>
          </a:prstGeom>
        </p:spPr>
      </p:pic>
      <p:pic>
        <p:nvPicPr>
          <p:cNvPr id="29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4512089" y="3453446"/>
            <a:ext cx="408867" cy="637309"/>
          </a:xfrm>
          <a:prstGeom prst="rect">
            <a:avLst/>
          </a:prstGeom>
        </p:spPr>
      </p:pic>
      <p:pic>
        <p:nvPicPr>
          <p:cNvPr id="30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044645" flipV="1">
            <a:off x="5723079" y="3517085"/>
            <a:ext cx="394621" cy="569608"/>
          </a:xfrm>
          <a:prstGeom prst="rect">
            <a:avLst/>
          </a:prstGeom>
        </p:spPr>
      </p:pic>
      <p:sp>
        <p:nvSpPr>
          <p:cNvPr id="31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8669047" y="4086078"/>
            <a:ext cx="1534820" cy="698323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სწორია - ტაში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10463241" y="4119659"/>
            <a:ext cx="1663554" cy="631159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არასწორია - ცვლილება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10763414" y="3466986"/>
            <a:ext cx="475814" cy="569608"/>
          </a:xfrm>
          <a:prstGeom prst="rect">
            <a:avLst/>
          </a:prstGeom>
        </p:spPr>
      </p:pic>
      <p:pic>
        <p:nvPicPr>
          <p:cNvPr id="34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9602817" y="3463072"/>
            <a:ext cx="408867" cy="6373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2" grpId="0" animBg="1"/>
      <p:bldP spid="20" grpId="0" animBg="1"/>
      <p:bldP spid="25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 – XII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გამოიცანი სიტყვა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1" y="1288709"/>
            <a:ext cx="2654546" cy="462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512" y="1240323"/>
            <a:ext cx="2637566" cy="4878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926286" y="2654914"/>
            <a:ext cx="2991448" cy="1548172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ბარათი - ფინანსური ტერმინები თავისი მინიშნებებით (ახსნით)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55" y="1297915"/>
            <a:ext cx="2523928" cy="4683466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086" y="1319353"/>
            <a:ext cx="2497134" cy="4581650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792" y="1297915"/>
            <a:ext cx="2507854" cy="4603088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44183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ჰყოფთ კლასს 4 გუნდად, გამოგყავთ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გუნდის 1 მონაწილე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ეჯიბრებიან ერთმანეთს ფინანსური ტერმინების სწორად გამოცნობაში (1, 2, 3 ან 4 მინიშნების მიხედვით) და აგროვებენ ქულებს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42509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მონაწილე თავიდან კითხულობს მხოლოდ 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მინიშნებას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540" y="2342444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გუნდებმა ბარათები უნდა გაათამაშონ რიგ-რიგობით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41588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შესაბამისი გუნდი ამბობს 1 პასუხს ხმამაღლა (15 წმ.)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პასუხს წერენ ფურცლებზე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დაფიქსირებული პასუხის მიხედვით ვარიაციები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ინიშნავთ ქულებს დაფაზე / შემდეგი გუნდის ჯერი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44685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V-VI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ტერმინების</a:t>
            </a:r>
          </a:p>
          <a:p>
            <a:r>
              <a:rPr lang="ka-GE" sz="4000" dirty="0" smtClean="0">
                <a:solidFill>
                  <a:srgbClr val="F21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</a:t>
            </a:r>
            <a:r>
              <a:rPr lang="ka-GE" sz="4000" dirty="0" smtClean="0">
                <a:solidFill>
                  <a:srgbClr val="05E8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</a:t>
            </a:r>
            <a:r>
              <a:rPr lang="ka-GE" sz="40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</a:t>
            </a:r>
            <a:r>
              <a:rPr lang="ka-GE" sz="4000" dirty="0" smtClean="0">
                <a:solidFill>
                  <a:srgbClr val="05C7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</a:t>
            </a:r>
            <a:r>
              <a:rPr lang="ka-GE" sz="4000" dirty="0" smtClean="0">
                <a:solidFill>
                  <a:srgbClr val="FF9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ო</a:t>
            </a:r>
            <a:endParaRPr lang="en-US" sz="4000" dirty="0">
              <a:solidFill>
                <a:srgbClr val="FF9D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62" y="1318898"/>
            <a:ext cx="4167740" cy="4709546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ქულების მინიჭება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72364" y="2331988"/>
            <a:ext cx="2903652" cy="102732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პ</a:t>
            </a:r>
            <a:r>
              <a:rPr kumimoji="0" lang="ka-G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ასუხს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არ აფიქსირებს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72364" y="395650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შემდეგი მინიშნების წაკითხვა (ამოწურვამდე)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45566" y="2352965"/>
            <a:ext cx="2903652" cy="102732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პასუხი არასწორია - 0 ქულა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45566" y="395650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</a:t>
            </a: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გუნდები წერენ პასუხებს - 1 ქულა (ნებისმიერ ეტაპზე)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18768" y="2352965"/>
            <a:ext cx="2903652" cy="102732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პასუხი სწორია - მაქს. 3 ქულა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18768" y="395650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მინიშნება - 3 ქულა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მინიშნება - 2 ქულა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/4 მინიშნება - 1 ქულა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2541310" y="345358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 flipH="1">
            <a:off x="9287714" y="345358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5914512" y="345358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918540" y="1494637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გუნდის მიერ პასუხების დაფიქსირებისას გვაქვს სამი ვარიანტი: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918540" y="5297959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ბარათის გათამაშების მაქს. დრო - 1 წუთი. გათამაშების </a:t>
            </a:r>
            <a:r>
              <a:rPr lang="ka-GE" sz="20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ბოლოს მონაწილე სრულად კითხულობს ყველა მინიშნებას (რომლებიც მანამდე არ წაკითხულა) და სწორ პასუხს. 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1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066605" y="4755276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7613598" y="4768825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8984" y="2313827"/>
            <a:ext cx="3475655" cy="232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1" y="5928301"/>
            <a:ext cx="1318128" cy="485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440" y="5716537"/>
            <a:ext cx="2963301" cy="8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25218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სხვადასხვა 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დაფა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მონაწილე გუნდისთვის - ფინანსური ტერმინები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64" y="1638325"/>
            <a:ext cx="2754708" cy="3112820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968" y="1662330"/>
            <a:ext cx="2759299" cy="3112820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664" y="1663253"/>
            <a:ext cx="2759299" cy="3089864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904" y="1657738"/>
            <a:ext cx="2731752" cy="3117412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33394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კითხვების ფურცელი </a:t>
            </a:r>
            <a:r>
              <a:rPr lang="ka-GE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ფასილიტატორისთვის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ტერმინების განმარტებები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523" y="1411898"/>
            <a:ext cx="2686078" cy="3712465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934" y="1394625"/>
            <a:ext cx="2664239" cy="3751772"/>
          </a:xfrm>
          <a:prstGeom prst="rect">
            <a:avLst/>
          </a:prstGeom>
          <a:ln w="38100">
            <a:solidFill>
              <a:srgbClr val="FF9D00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44183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ჰყოფთ 4 გუნდად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ურიგებთ დაფებს / ათვალიერებენ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გუნდმა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პირველმა იპოვოს ყველა ტერმინი დაფაზე და დაიძახოს ბინგო!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42509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სვამთ კითხვას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540" y="2342444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თქვენ სვამთ კითხვებს - გუნდები ინიშნავენ თავიანთ ფურცლებზე კითხვის შესაბამის ტერმინს - არ ამბობენ ხმამაღლა!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41588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თანხმდება და მონიშნავს ტერმინს დაფაზე (15 წმ.)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 იმახსოვრებს ან იწერს განმარტებასაც (კითხვას)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ტერმინის შევსების შემდეგ გუნდი იძახის: „ბინგო“!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აგრძელებთ კითხვებს / დანარჩენი გუნდებიც ამბობენ „ბინგოს“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44685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F5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განხილვა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279261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გუნდი სათითაოდ კითხულობს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ტერმინებს დაფიდან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277587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ამბობენ განმარტებას (კითხვას), რომელსაც ტერმინი შეუსაბამეს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2766661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გუნდები უსმენენ და დაფაზე ინიშნავენ გაჟღერებულ ტერმინს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არ ეთანხმებიან - განმარტავენ თავიანთი აზრით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II, III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ამბობენ განსხვავებულ (დანარჩენ) ტერმინებს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167676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იმარჯვებს ის, ვინც პირველმა და სწორად შეავსო დაფა!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2095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2095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4570990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4570990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381934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918540" y="1494637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კითხულობენ </a:t>
            </a:r>
            <a:r>
              <a:rPr lang="ka-GE" sz="2000" i="1" noProof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ტერმინებ</a:t>
            </a: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 დაფიდან და ხსნიან საკუთარი სიტყვებით.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267" y="2133106"/>
            <a:ext cx="3251124" cy="585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 – XII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კლასი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8267" y="2718425"/>
            <a:ext cx="5667890" cy="178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ისტორია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07" y="912061"/>
            <a:ext cx="3657319" cy="244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807" y="3576049"/>
            <a:ext cx="3651505" cy="2447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 გვაქვს თამაშში?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25218" y="5250700"/>
            <a:ext cx="9141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ბარათი - წინა მხარეს ისტორია, უკანა მხარეს - წელი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4" y="1427808"/>
            <a:ext cx="2616566" cy="344828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117" y="1435664"/>
            <a:ext cx="2598353" cy="343614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51" y="1426520"/>
            <a:ext cx="2598353" cy="3436140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5786" y="1435163"/>
            <a:ext cx="2598354" cy="344828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DD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როგორ ვთამაშობთ?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3441834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ჰყოფთ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მოსწავლეებს 13 გუნდად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411481"/>
            <a:ext cx="10428562" cy="65030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თამაშის მიზანი: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ლარის ისტორიის ქრონოლოგიური ხაზის აწყობა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3425099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კითხულობთ 2000 წლის ბარათს / დებთ შუაში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18540" y="2342444"/>
            <a:ext cx="10428562" cy="652994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i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გუნდები კითხულობენ ნაწყვეტს ლარის ისტორიიდან და ცდილობენ გამოიცნონ როდის მოხდა - კონკრეტულ წლამდე თუ მის შემდეგ და განლაგდებიან შესაბამისი მიმდევრობით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3415885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გამოგყავთ </a:t>
            </a:r>
            <a:r>
              <a:rPr lang="en-US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გუნდი</a:t>
            </a: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აძლევთ ბარათს / კითხულობს ხმამაღლა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2953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დგებიან 2000 წ. </a:t>
            </a:r>
            <a:r>
              <a:rPr lang="ka-GE" sz="2000" noProof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ბარათამდ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 ან შემდეგ და ატრიალებენ წელს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50588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სწორია - უკრავთ ტაშს და რჩებიან ადგილზე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4816900"/>
            <a:ext cx="2903652" cy="1027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თუ არასწორია - გადაინაცვლებენ სწორ ადგილას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04488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09005" y="38587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904488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7409005" y="5220214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9198476" y="4468568"/>
            <a:ext cx="365760" cy="274320"/>
          </a:xfrm>
          <a:prstGeom prst="rightArrow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234805F-7EC8-4B36-BC8C-197A6ECF857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548</Words>
  <Application>Microsoft Office PowerPoint</Application>
  <PresentationFormat>Widescreen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Neue LT GEO 65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129</cp:revision>
  <dcterms:created xsi:type="dcterms:W3CDTF">2025-09-16T12:45:44Z</dcterms:created>
  <dcterms:modified xsi:type="dcterms:W3CDTF">2026-03-31T13:30:09Z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9dd30364-ccfd-43b0-9008-ae7a9373ca00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